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49"/>
  </p:normalViewPr>
  <p:slideViewPr>
    <p:cSldViewPr snapToGrid="0" snapToObjects="1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C0342-FF8A-A346-90D5-8A44AB946394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1AB16-A594-5547-9412-B1EC032DF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07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1427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altLang="fr-FR"/>
              <a:t>Séverin : speach sur le karst + image karst schéma Mangin image réelle</a:t>
            </a:r>
          </a:p>
        </p:txBody>
      </p:sp>
      <p:sp>
        <p:nvSpPr>
          <p:cNvPr id="11267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BEEF80B-7AA1-F540-890D-7DF7A459CE1F}" type="slidenum">
              <a:rPr lang="fr-FR" altLang="fr-FR" sz="1200">
                <a:latin typeface="Calibri" charset="0"/>
                <a:ea typeface="ＭＳ Ｐゴシック" charset="-128"/>
              </a:rPr>
              <a:pPr algn="r"/>
              <a:t>1</a:t>
            </a:fld>
            <a:endParaRPr lang="fr-FR" altLang="fr-FR" sz="1200"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93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516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7E8-1508-6240-866C-40A0EE1190FE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10EB-FC0F-8343-A79F-9A197FBE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53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7E8-1508-6240-866C-40A0EE1190FE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10EB-FC0F-8343-A79F-9A197FBE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42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7E8-1508-6240-866C-40A0EE1190FE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10EB-FC0F-8343-A79F-9A197FBE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33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7E8-1508-6240-866C-40A0EE1190FE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10EB-FC0F-8343-A79F-9A197FBE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21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7E8-1508-6240-866C-40A0EE1190FE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10EB-FC0F-8343-A79F-9A197FBE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44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7E8-1508-6240-866C-40A0EE1190FE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10EB-FC0F-8343-A79F-9A197FBE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37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7E8-1508-6240-866C-40A0EE1190FE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10EB-FC0F-8343-A79F-9A197FBE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6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7E8-1508-6240-866C-40A0EE1190FE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10EB-FC0F-8343-A79F-9A197FBE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16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7E8-1508-6240-866C-40A0EE1190FE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10EB-FC0F-8343-A79F-9A197FBE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77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7E8-1508-6240-866C-40A0EE1190FE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10EB-FC0F-8343-A79F-9A197FBE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20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A7E8-1508-6240-866C-40A0EE1190FE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10EB-FC0F-8343-A79F-9A197FBE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31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A7E8-1508-6240-866C-40A0EE1190FE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E10EB-FC0F-8343-A79F-9A197FBE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63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133600" y="552798"/>
            <a:ext cx="6324600" cy="715963"/>
          </a:xfrm>
        </p:spPr>
        <p:txBody>
          <a:bodyPr>
            <a:normAutofit/>
          </a:bodyPr>
          <a:lstStyle/>
          <a:p>
            <a:r>
              <a:rPr lang="fr-FR" altLang="fr-FR">
                <a:solidFill>
                  <a:srgbClr val="FF0200"/>
                </a:solidFill>
                <a:latin typeface="Calibri" charset="0"/>
                <a:ea typeface="Arial" charset="0"/>
                <a:cs typeface="Arial" charset="0"/>
              </a:rPr>
              <a:t>HISTORIQUE DU PROJET</a:t>
            </a:r>
            <a:endParaRPr lang="fr-FR" altLang="fr-FR">
              <a:solidFill>
                <a:srgbClr val="FF4E14"/>
              </a:solidFill>
              <a:latin typeface="Calibri" charset="0"/>
              <a:ea typeface="Arial" charset="0"/>
              <a:cs typeface="Arial" charset="0"/>
            </a:endParaRPr>
          </a:p>
        </p:txBody>
      </p:sp>
      <p:pic>
        <p:nvPicPr>
          <p:cNvPr id="230408" name="Picture 2" descr="http://planet-terre.ens-lyon.fr/objets/Images/objets/Images/erosion-karstique/erosion-karstique-fig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6" y="136525"/>
            <a:ext cx="15605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10" name="Picture 34" descr="YellowSu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232150"/>
            <a:ext cx="2057400" cy="9731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12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8" t="4269" r="7690" b="15353"/>
          <a:stretch>
            <a:fillRect/>
          </a:stretch>
        </p:blipFill>
        <p:spPr bwMode="auto">
          <a:xfrm>
            <a:off x="8534400" y="49530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7"/>
          <p:cNvSpPr txBox="1">
            <a:spLocks noChangeArrowheads="1"/>
          </p:cNvSpPr>
          <p:nvPr/>
        </p:nvSpPr>
        <p:spPr bwMode="auto">
          <a:xfrm>
            <a:off x="1919537" y="1340769"/>
            <a:ext cx="8169275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spcBef>
                <a:spcPts val="8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342900" lvl="1" indent="-342900">
              <a:spcBef>
                <a:spcPct val="0"/>
              </a:spcBef>
              <a:buFont typeface="Times New Roman" panose="02020603050405020304" pitchFamily="18" charset="0"/>
              <a:buAutoNum type="arabicPlain" startAt="2010"/>
              <a:defRPr/>
            </a:pP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Collaboration scientifique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(HSM – IES)</a:t>
            </a:r>
          </a:p>
          <a:p>
            <a:pPr marL="0" lvl="1">
              <a:spcBef>
                <a:spcPct val="0"/>
              </a:spcBef>
              <a:defRPr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Projet d’une sonde de cartographie des réseaux karstiques</a:t>
            </a:r>
          </a:p>
          <a:p>
            <a:pPr marL="0" lvl="1">
              <a:spcBef>
                <a:spcPct val="0"/>
              </a:spcBef>
              <a:defRPr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Thèse Vivien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Hakoun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(2010-2013) </a:t>
            </a:r>
          </a:p>
        </p:txBody>
      </p:sp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1919536" y="2564904"/>
            <a:ext cx="8021638" cy="8255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spcBef>
                <a:spcPts val="8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342900" lvl="1" indent="-342900">
              <a:spcBef>
                <a:spcPct val="0"/>
              </a:spcBef>
              <a:buFont typeface="Times New Roman" panose="02020603050405020304" pitchFamily="18" charset="0"/>
              <a:buAutoNum type="arabicPlain" startAt="2012"/>
              <a:defRPr/>
            </a:pP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Dépôt de brevet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(UM est propriétaire)</a:t>
            </a:r>
          </a:p>
          <a:p>
            <a:pPr marL="0" lvl="1">
              <a:spcBef>
                <a:spcPct val="0"/>
              </a:spcBef>
              <a:defRPr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France, Europe, USA, Canada, Brésil, Russie, Australie, NZ</a:t>
            </a:r>
          </a:p>
          <a:p>
            <a:pPr marL="0" lvl="1">
              <a:spcBef>
                <a:spcPct val="0"/>
              </a:spcBef>
              <a:defRPr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932236" y="3933056"/>
            <a:ext cx="76850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lvl="1">
              <a:buClr>
                <a:srgbClr val="000000"/>
              </a:buClr>
              <a:buSzPct val="100000"/>
            </a:pPr>
            <a:r>
              <a:rPr lang="fr-FR" sz="1600" b="1" dirty="0">
                <a:ea typeface="Lucida Sans Unicode" charset="0"/>
                <a:cs typeface="Lucida Sans Unicode" charset="0"/>
              </a:rPr>
              <a:t>2014 	Création de la société EXTALIA</a:t>
            </a:r>
          </a:p>
          <a:p>
            <a:pPr marL="0" lvl="1">
              <a:buClr>
                <a:srgbClr val="000000"/>
              </a:buClr>
              <a:buSzPct val="100000"/>
            </a:pPr>
            <a:r>
              <a:rPr lang="fr-FR" sz="1600" dirty="0">
                <a:ea typeface="Lucida Sans Unicode" charset="0"/>
                <a:cs typeface="Lucida Sans Unicode" charset="0"/>
              </a:rPr>
              <a:t>	créateurs : Alexandre </a:t>
            </a:r>
            <a:r>
              <a:rPr lang="fr-FR" sz="1600" dirty="0" err="1">
                <a:ea typeface="Lucida Sans Unicode" charset="0"/>
                <a:cs typeface="Lucida Sans Unicode" charset="0"/>
              </a:rPr>
              <a:t>Nou</a:t>
            </a:r>
            <a:r>
              <a:rPr lang="fr-FR" sz="1600" dirty="0">
                <a:ea typeface="Lucida Sans Unicode" charset="0"/>
                <a:cs typeface="Lucida Sans Unicode" charset="0"/>
              </a:rPr>
              <a:t> (Docteur HSM 2012)</a:t>
            </a:r>
          </a:p>
          <a:p>
            <a:pPr marL="0" lvl="1">
              <a:buClr>
                <a:srgbClr val="000000"/>
              </a:buClr>
              <a:buSzPct val="100000"/>
            </a:pPr>
            <a:r>
              <a:rPr lang="fr-FR" sz="1600" dirty="0">
                <a:ea typeface="Lucida Sans Unicode" charset="0"/>
                <a:cs typeface="Lucida Sans Unicode" charset="0"/>
              </a:rPr>
              <a:t>		 Séverin </a:t>
            </a:r>
            <a:r>
              <a:rPr lang="fr-FR" sz="1600" dirty="0" err="1">
                <a:ea typeface="Lucida Sans Unicode" charset="0"/>
                <a:cs typeface="Lucida Sans Unicode" charset="0"/>
              </a:rPr>
              <a:t>Pistre</a:t>
            </a:r>
            <a:r>
              <a:rPr lang="fr-FR" sz="1600" dirty="0">
                <a:ea typeface="Lucida Sans Unicode" charset="0"/>
                <a:cs typeface="Lucida Sans Unicode" charset="0"/>
              </a:rPr>
              <a:t> (Concours Scientifique)</a:t>
            </a:r>
          </a:p>
          <a:p>
            <a:pPr marL="0" lvl="1">
              <a:buClr>
                <a:srgbClr val="000000"/>
              </a:buClr>
              <a:buSzPct val="100000"/>
            </a:pPr>
            <a:r>
              <a:rPr lang="fr-FR" sz="1600" dirty="0">
                <a:ea typeface="Lucida Sans Unicode" charset="0"/>
                <a:cs typeface="Lucida Sans Unicode" charset="0"/>
              </a:rPr>
              <a:t>	Développement de sondes commercialisables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460104" y="5169966"/>
            <a:ext cx="63001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19050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66800" lvl="1" indent="-1028700">
              <a:buClr>
                <a:srgbClr val="000000"/>
              </a:buClr>
              <a:buSzPct val="100000"/>
            </a:pPr>
            <a:r>
              <a:rPr lang="fr-FR" altLang="fr-FR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objectif :</a:t>
            </a:r>
            <a:r>
              <a:rPr lang="fr-FR" altLang="fr-FR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altLang="fr-FR" dirty="0">
                <a:solidFill>
                  <a:srgbClr val="FF0200"/>
                </a:solidFill>
                <a:latin typeface="Calibri" charset="0"/>
                <a:ea typeface="Calibri" charset="0"/>
                <a:cs typeface="Calibri" charset="0"/>
              </a:rPr>
              <a:t>développer et distribuer une gamme de  produits (sondes) pour inspecter les canalisations et  caractériser les écoulements</a:t>
            </a:r>
            <a:endParaRPr lang="fr-FR" altLang="fr-FR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52600" y="76201"/>
            <a:ext cx="868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fr-FR" altLang="fr-FR" sz="2000" b="1" i="1" dirty="0">
                <a:solidFill>
                  <a:srgbClr val="7030A0"/>
                </a:solidFill>
                <a:ea typeface="ＭＳ Ｐゴシック" charset="-128"/>
              </a:rPr>
              <a:t>Transfert de Technologie</a:t>
            </a:r>
          </a:p>
        </p:txBody>
      </p:sp>
      <p:pic>
        <p:nvPicPr>
          <p:cNvPr id="17" name="Picture 10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6057726"/>
            <a:ext cx="2706687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1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1"/>
          <a:stretch>
            <a:fillRect/>
          </a:stretch>
        </p:blipFill>
        <p:spPr bwMode="auto">
          <a:xfrm>
            <a:off x="1524001" y="1295400"/>
            <a:ext cx="46132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ZoneTexte 16"/>
          <p:cNvSpPr txBox="1">
            <a:spLocks noChangeArrowheads="1"/>
          </p:cNvSpPr>
          <p:nvPr/>
        </p:nvSpPr>
        <p:spPr bwMode="auto">
          <a:xfrm rot="-923675">
            <a:off x="5410200" y="2971801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2000">
                <a:solidFill>
                  <a:srgbClr val="132AE4"/>
                </a:solidFill>
                <a:latin typeface="Calibri" charset="0"/>
                <a:ea typeface="ＭＳ Ｐゴシック" charset="-128"/>
              </a:rPr>
              <a:t>écoulement</a:t>
            </a:r>
          </a:p>
        </p:txBody>
      </p:sp>
      <p:sp>
        <p:nvSpPr>
          <p:cNvPr id="168964" name="ZoneTexte 17"/>
          <p:cNvSpPr txBox="1">
            <a:spLocks noChangeArrowheads="1"/>
          </p:cNvSpPr>
          <p:nvPr/>
        </p:nvSpPr>
        <p:spPr bwMode="auto">
          <a:xfrm>
            <a:off x="6781800" y="851119"/>
            <a:ext cx="40050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2400" dirty="0">
                <a:latin typeface="Calibri" charset="0"/>
                <a:ea typeface="ＭＳ Ｐゴシック" charset="-128"/>
              </a:rPr>
              <a:t>Conduite d’eau </a:t>
            </a:r>
            <a:r>
              <a:rPr lang="fr-FR" altLang="fr-FR" sz="2400" dirty="0" smtClean="0">
                <a:latin typeface="Calibri" charset="0"/>
                <a:ea typeface="ＭＳ Ｐゴシック" charset="-128"/>
              </a:rPr>
              <a:t>potable</a:t>
            </a:r>
          </a:p>
          <a:p>
            <a:pPr algn="ctr"/>
            <a:r>
              <a:rPr lang="fr-FR" altLang="fr-FR" sz="2400" dirty="0">
                <a:latin typeface="Calibri" charset="0"/>
                <a:ea typeface="ＭＳ Ｐゴシック" charset="-128"/>
              </a:rPr>
              <a:t>o</a:t>
            </a:r>
            <a:r>
              <a:rPr lang="fr-FR" altLang="fr-FR" sz="2400" dirty="0" smtClean="0">
                <a:latin typeface="Calibri" charset="0"/>
                <a:ea typeface="ＭＳ Ｐゴシック" charset="-128"/>
              </a:rPr>
              <a:t>u</a:t>
            </a:r>
          </a:p>
          <a:p>
            <a:pPr algn="ctr"/>
            <a:r>
              <a:rPr lang="fr-FR" altLang="fr-FR" sz="2400" dirty="0" smtClean="0">
                <a:latin typeface="Calibri" charset="0"/>
                <a:ea typeface="ＭＳ Ｐゴシック" charset="-128"/>
              </a:rPr>
              <a:t>Drain karstique</a:t>
            </a:r>
            <a:endParaRPr lang="fr-FR" altLang="fr-FR" sz="2400" dirty="0">
              <a:latin typeface="Calibri" charset="0"/>
              <a:ea typeface="ＭＳ Ｐゴシック" charset="-128"/>
            </a:endParaRP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041525" y="4724400"/>
            <a:ext cx="411048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>
                <a:ea typeface="ＭＳ Ｐゴシック" charset="-128"/>
              </a:rPr>
              <a:t>Base</a:t>
            </a:r>
            <a:r>
              <a:rPr lang="fr-FR" altLang="fr-FR" sz="2000">
                <a:ea typeface="ＭＳ Ｐゴシック" charset="-128"/>
              </a:rPr>
              <a:t> pour :</a:t>
            </a:r>
          </a:p>
          <a:p>
            <a:pPr eaLnBrk="0" hangingPunct="0">
              <a:buFontTx/>
              <a:buChar char="-"/>
            </a:pPr>
            <a:r>
              <a:rPr lang="fr-FR" altLang="fr-FR" sz="2000">
                <a:ea typeface="ＭＳ Ｐゴシック" charset="-128"/>
              </a:rPr>
              <a:t> recharge batterie</a:t>
            </a:r>
          </a:p>
          <a:p>
            <a:pPr eaLnBrk="0" hangingPunct="0"/>
            <a:r>
              <a:rPr lang="fr-FR" altLang="fr-FR" sz="2000">
                <a:ea typeface="ＭＳ Ｐゴシック" charset="-128"/>
              </a:rPr>
              <a:t>   par induction</a:t>
            </a:r>
          </a:p>
          <a:p>
            <a:pPr eaLnBrk="0" hangingPunct="0">
              <a:buFontTx/>
              <a:buChar char="-"/>
            </a:pPr>
            <a:r>
              <a:rPr lang="fr-FR" altLang="fr-FR" sz="2000">
                <a:ea typeface="ＭＳ Ｐゴシック" charset="-128"/>
              </a:rPr>
              <a:t> récupération données par bluetooth</a:t>
            </a:r>
          </a:p>
          <a:p>
            <a:pPr eaLnBrk="0" hangingPunct="0">
              <a:buFontTx/>
              <a:buChar char="-"/>
            </a:pPr>
            <a:r>
              <a:rPr lang="fr-FR" altLang="fr-FR" sz="2000">
                <a:ea typeface="ＭＳ Ｐゴシック" charset="-128"/>
              </a:rPr>
              <a:t> transfert USB</a:t>
            </a: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6096000" y="4098926"/>
            <a:ext cx="4572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fr-FR" sz="2000" b="1">
                <a:ea typeface="ＭＳ Ｐゴシック" charset="-128"/>
              </a:rPr>
              <a:t>Logiciel</a:t>
            </a:r>
            <a:r>
              <a:rPr lang="fr-FR" altLang="fr-FR" sz="2000">
                <a:ea typeface="ＭＳ Ｐゴシック" charset="-128"/>
              </a:rPr>
              <a:t> HYMA pour :</a:t>
            </a:r>
          </a:p>
          <a:p>
            <a:pPr eaLnBrk="0" hangingPunct="0">
              <a:buFontTx/>
              <a:buChar char="-"/>
            </a:pPr>
            <a:r>
              <a:rPr lang="fr-FR" altLang="fr-FR" sz="2000">
                <a:ea typeface="ＭＳ Ｐゴシック" charset="-128"/>
              </a:rPr>
              <a:t> traitement données</a:t>
            </a:r>
          </a:p>
          <a:p>
            <a:pPr eaLnBrk="0" hangingPunct="0">
              <a:buFontTx/>
              <a:buChar char="-"/>
            </a:pPr>
            <a:r>
              <a:rPr lang="fr-FR" altLang="fr-FR" sz="2000">
                <a:ea typeface="ＭＳ Ｐゴシック" charset="-128"/>
              </a:rPr>
              <a:t> corrections et intégration GIS</a:t>
            </a:r>
          </a:p>
          <a:p>
            <a:pPr eaLnBrk="0" hangingPunct="0">
              <a:buFontTx/>
              <a:buChar char="-"/>
            </a:pPr>
            <a:r>
              <a:rPr lang="fr-FR" altLang="fr-FR" sz="2000">
                <a:ea typeface="ＭＳ Ｐゴシック" charset="-128"/>
              </a:rPr>
              <a:t> visualisation :</a:t>
            </a:r>
          </a:p>
          <a:p>
            <a:pPr eaLnBrk="0" hangingPunct="0"/>
            <a:r>
              <a:rPr lang="fr-FR" altLang="fr-FR" sz="2000">
                <a:ea typeface="ＭＳ Ｐゴシック" charset="-128"/>
              </a:rPr>
              <a:t>	trajectoire 3D de la sonde</a:t>
            </a:r>
          </a:p>
          <a:p>
            <a:pPr eaLnBrk="0" hangingPunct="0"/>
            <a:r>
              <a:rPr lang="fr-FR" altLang="fr-FR" sz="2000">
                <a:ea typeface="ＭＳ Ｐゴシック" charset="-128"/>
              </a:rPr>
              <a:t>	profils de pression, T°</a:t>
            </a:r>
          </a:p>
          <a:p>
            <a:pPr eaLnBrk="0" hangingPunct="0"/>
            <a:r>
              <a:rPr lang="fr-FR" altLang="fr-FR" sz="2000">
                <a:ea typeface="ＭＳ Ｐゴシック" charset="-128"/>
              </a:rPr>
              <a:t>	accéleration, profils de vitesse</a:t>
            </a:r>
          </a:p>
        </p:txBody>
      </p:sp>
      <p:sp>
        <p:nvSpPr>
          <p:cNvPr id="168970" name="AutoShape 10"/>
          <p:cNvSpPr>
            <a:spLocks noChangeArrowheads="1"/>
          </p:cNvSpPr>
          <p:nvPr/>
        </p:nvSpPr>
        <p:spPr bwMode="auto">
          <a:xfrm>
            <a:off x="5029200" y="50292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B211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68973" name="Picture 25" descr="SAM-P_nb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057401"/>
            <a:ext cx="32162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8974" name="Connecteur droit avec flèche 14"/>
          <p:cNvCxnSpPr>
            <a:cxnSpLocks noChangeShapeType="1"/>
          </p:cNvCxnSpPr>
          <p:nvPr/>
        </p:nvCxnSpPr>
        <p:spPr bwMode="auto">
          <a:xfrm flipV="1">
            <a:off x="9906000" y="2286000"/>
            <a:ext cx="533400" cy="152400"/>
          </a:xfrm>
          <a:prstGeom prst="straightConnector1">
            <a:avLst/>
          </a:prstGeom>
          <a:noFill/>
          <a:ln w="8255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975" name="Connecteur droit avec flèche 14"/>
          <p:cNvCxnSpPr>
            <a:cxnSpLocks noChangeShapeType="1"/>
          </p:cNvCxnSpPr>
          <p:nvPr/>
        </p:nvCxnSpPr>
        <p:spPr bwMode="auto">
          <a:xfrm flipV="1">
            <a:off x="6172200" y="3124200"/>
            <a:ext cx="533400" cy="152400"/>
          </a:xfrm>
          <a:prstGeom prst="straightConnector1">
            <a:avLst/>
          </a:prstGeom>
          <a:noFill/>
          <a:ln w="8255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itre 1"/>
          <p:cNvSpPr>
            <a:spLocks/>
          </p:cNvSpPr>
          <p:nvPr/>
        </p:nvSpPr>
        <p:spPr bwMode="auto">
          <a:xfrm>
            <a:off x="2133600" y="263526"/>
            <a:ext cx="6324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E7BC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rgbClr val="E7BC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rgbClr val="E7BC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rgbClr val="E7BC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rgbClr val="E7BC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7BC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7BC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7BC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7BC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fr-FR" altLang="fr-FR" sz="4000">
                <a:solidFill>
                  <a:srgbClr val="FF0200"/>
                </a:solidFill>
                <a:latin typeface="Calibri" charset="0"/>
                <a:ea typeface="Arial" charset="0"/>
                <a:cs typeface="Arial" charset="0"/>
              </a:rPr>
              <a:t>Principe d’utilisation</a:t>
            </a:r>
          </a:p>
        </p:txBody>
      </p:sp>
    </p:spTree>
    <p:extLst>
      <p:ext uri="{BB962C8B-B14F-4D97-AF65-F5344CB8AC3E}">
        <p14:creationId xmlns:p14="http://schemas.microsoft.com/office/powerpoint/2010/main" val="15846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84</Words>
  <Application>Microsoft Office PowerPoint</Application>
  <PresentationFormat>Grand écran</PresentationFormat>
  <Paragraphs>32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ＭＳ Ｐゴシック</vt:lpstr>
      <vt:lpstr>Arial</vt:lpstr>
      <vt:lpstr>Calibri</vt:lpstr>
      <vt:lpstr>Calibri Light</vt:lpstr>
      <vt:lpstr>Lucida Sans Unicode</vt:lpstr>
      <vt:lpstr>Times New Roman</vt:lpstr>
      <vt:lpstr>Thème Office</vt:lpstr>
      <vt:lpstr>HISTORIQUE DU PROJET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HISTORIQUE DU PROJET</dc:title>
  <dc:creator>Utilisateur de Microsoft Office</dc:creator>
  <cp:lastModifiedBy>Christelle</cp:lastModifiedBy>
  <cp:revision>1</cp:revision>
  <dcterms:created xsi:type="dcterms:W3CDTF">2018-01-10T13:59:24Z</dcterms:created>
  <dcterms:modified xsi:type="dcterms:W3CDTF">2018-12-12T07:22:47Z</dcterms:modified>
</cp:coreProperties>
</file>